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6858000" cx="12192000"/>
  <p:notesSz cx="6858000" cy="9144000"/>
  <p:embeddedFontLst>
    <p:embeddedFont>
      <p:font typeface="Song Myung"/>
      <p:regular r:id="rId31"/>
    </p:embeddedFont>
    <p:embeddedFont>
      <p:font typeface="Nanum Gothic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EED28A8-E712-4CB0-B9CD-72E2E656C299}">
  <a:tblStyle styleId="{FEED28A8-E712-4CB0-B9CD-72E2E656C299}" styleName="Table_0">
    <a:wholeTbl>
      <a:tcTxStyle b="off" i="off">
        <a:font>
          <a:latin typeface="맑은 고딕"/>
          <a:ea typeface="맑은 고딕"/>
          <a:cs typeface="맑은 고딕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fill>
          <a:solidFill>
            <a:srgbClr val="D0DEEF"/>
          </a:solidFill>
        </a:fill>
      </a:tcStyle>
    </a:band1H>
    <a:band2H>
      <a:tcTxStyle/>
    </a:band2H>
    <a:band1V>
      <a:tcTxStyle/>
      <a:tcStyle>
        <a:fill>
          <a:solidFill>
            <a:srgbClr val="D0DEEF"/>
          </a:solidFill>
        </a:fill>
      </a:tcStyle>
    </a:band1V>
    <a:band2V>
      <a:tcTxStyle/>
    </a:band2V>
    <a:lastCol>
      <a:tcTxStyle b="on" i="off">
        <a:font>
          <a:latin typeface="맑은 고딕"/>
          <a:ea typeface="맑은 고딕"/>
          <a:cs typeface="맑은 고딕"/>
        </a:font>
        <a:srgbClr val="FFFFFF"/>
      </a:tcTxStyle>
      <a:tcStyle>
        <a:fill>
          <a:solidFill>
            <a:srgbClr val="FFAB40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rgbClr val="FFFFFF"/>
      </a:tcTxStyle>
      <a:tcStyle>
        <a:fill>
          <a:solidFill>
            <a:srgbClr val="FFAB40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rgbClr val="FFFFFF"/>
      </a:tcTxStyle>
      <a:tcStyle>
        <a:tcBdr>
          <a:top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AB40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맑은 고딕"/>
          <a:ea typeface="맑은 고딕"/>
          <a:cs typeface="맑은 고딕"/>
        </a:font>
        <a:srgbClr val="FFFFFF"/>
      </a:tcTxStyle>
      <a:tcStyle>
        <a:tcBdr>
          <a:bottom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AB40"/>
          </a:solidFill>
        </a:fill>
      </a:tcStyle>
    </a:firstRow>
    <a:neCell>
      <a:tcTxStyle/>
    </a:neCell>
    <a:nwCell>
      <a:tcTxStyle/>
    </a:nwCell>
  </a:tblStyle>
  <a:tblStyle styleId="{53E8E062-9B40-4C00-B6AA-B0B9EFE6829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SongMyung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NanumGothic-bold.fntdata"/><Relationship Id="rId10" Type="http://schemas.openxmlformats.org/officeDocument/2006/relationships/slide" Target="slides/slide4.xml"/><Relationship Id="rId32" Type="http://schemas.openxmlformats.org/officeDocument/2006/relationships/font" Target="fonts/NanumGothic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e668d4979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7e668d4979_0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e70a6b0d9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7e70a6b0d9_2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가입자가 진료기간 중 진단이나 치료 횟수가 가장 빈번한 질환 -&gt; 상병코드 1,2,3 중에서 가장 메인이 되는 것을 의사가 주관적으로 판단하여 작성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따라서, 대부분의 주상병은 상병코드 1과 일치하는데, 상병코드2, 3에서도 의사가 메인이 된다고 생각하면 적을 수 있음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6" name="Google Shape;226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e70a6b0d9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7e70a6b0d9_1_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e668d4979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7e668d4979_2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e668d4979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7e668d4979_9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e70a6b0d9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7e70a6b0d9_3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e745cb16a_5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7e745cb16a_5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e70a6b0d9_1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7e70a6b0d9_1_2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e745cb16a_6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7e745cb16a_6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e745cb16a_6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7e745cb16a_6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e668d4979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7e668d4979_0_1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e745cb16a_1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7e745cb16a_1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7e23a6167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7e23a616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7e23a6167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7e23a61671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7e23a61671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7e23a61671_5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7e23a61671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7e23a61671_9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e668d4979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7e668d4979_0_2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e70a6b0d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7e70a6b0d9_0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e70a6b0d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7e70a6b0d9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e70a6b0d9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7e70a6b0d9_2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e70a6b0d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7e70a6b0d9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e70a6b0d9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7e70a6b0d9_2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5" name="Google Shape;95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4" name="Google Shape;114;p1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1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6" name="Google Shape;116;p1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2" name="Google Shape;132;p2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3" name="Google Shape;133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0" name="Google Shape;140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/>
          <p:nvPr/>
        </p:nvSpPr>
        <p:spPr>
          <a:xfrm>
            <a:off x="2167967" y="495658"/>
            <a:ext cx="7670700" cy="44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rPr>
              <a:t>고객 분류 기준 재정의 및 상품 보완을 통한</a:t>
            </a:r>
            <a:endParaRPr b="1" sz="3100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rPr>
              <a:t>포빅 생명의 수익 극대화</a:t>
            </a:r>
            <a:endParaRPr b="1" sz="3100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000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000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000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000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500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rPr>
              <a:t>20.02.20</a:t>
            </a:r>
            <a:endParaRPr b="1" i="1" sz="1500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rPr>
              <a:t>A2</a:t>
            </a:r>
            <a:endParaRPr b="1" sz="1500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강지영 김범수 김효진 배향운 양혜지 정지성 최지영</a:t>
            </a:r>
            <a:endParaRPr b="1" sz="1500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2" name="Google Shape;222;p34"/>
          <p:cNvGraphicFramePr/>
          <p:nvPr/>
        </p:nvGraphicFramePr>
        <p:xfrm>
          <a:off x="902371" y="114933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{FEED28A8-E712-4CB0-B9CD-72E2E656C299}</a:tableStyleId>
              </a:tblPr>
              <a:tblGrid>
                <a:gridCol w="1928950"/>
                <a:gridCol w="5394175"/>
                <a:gridCol w="1241025"/>
              </a:tblGrid>
              <a:tr h="460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의미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F7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설명</a:t>
                      </a:r>
                      <a:endParaRPr b="1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F7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속성</a:t>
                      </a:r>
                      <a:endParaRPr/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F77"/>
                    </a:solidFill>
                  </a:tcPr>
                </a:tc>
              </a:tr>
              <a:tr h="480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적혈구 혈색소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(판정결과) </a:t>
                      </a: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0은 정상 1은 비정상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/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</a:tr>
              <a:tr h="480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적혈구 혈색소 농도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(판정결과) </a:t>
                      </a: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0은 정상 1은 비정상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/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80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적혈구 평균 용적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(판정결과) </a:t>
                      </a: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0은 정상 1은 비정상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/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</a:tr>
              <a:tr h="480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혈소판수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(판정결과) </a:t>
                      </a: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0은 정상 1은 비정상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/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80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적혈구수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(판정결과) </a:t>
                      </a: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0은 정상 1은 비정상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/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</a:tr>
              <a:tr h="480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백혈구수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(판정결과) </a:t>
                      </a: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0은 정상 1은 비정상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/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80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감</a:t>
                      </a: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마 GPT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(판정결과) </a:t>
                      </a: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0은 정상 1은 비정상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/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</a:tr>
              <a:tr h="480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SGOT~AST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(판정결과) </a:t>
                      </a: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0은 정상 1은 비정상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/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80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SGPT~ALT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(판정결과) </a:t>
                      </a: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0은 정상 1은 비정상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/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</a:tr>
              <a:tr h="480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중성지방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(판정결과) </a:t>
                      </a: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</a:t>
                      </a: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은 정상 1은 비정상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/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23" name="Google Shape;223;p34"/>
          <p:cNvSpPr/>
          <p:nvPr/>
        </p:nvSpPr>
        <p:spPr>
          <a:xfrm>
            <a:off x="591911" y="179874"/>
            <a:ext cx="6096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2C303A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수집 데이터 항목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Malgun Gothic"/>
              <a:buChar char="-"/>
            </a:pPr>
            <a:r>
              <a:rPr b="1" lang="en-US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보험 사전 승인정보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8" name="Google Shape;228;p35"/>
          <p:cNvGraphicFramePr/>
          <p:nvPr/>
        </p:nvGraphicFramePr>
        <p:xfrm>
          <a:off x="902371" y="114948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{FEED28A8-E712-4CB0-B9CD-72E2E656C299}</a:tableStyleId>
              </a:tblPr>
              <a:tblGrid>
                <a:gridCol w="1932575"/>
                <a:gridCol w="5384025"/>
                <a:gridCol w="1263550"/>
              </a:tblGrid>
              <a:tr h="451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의미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F7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설명</a:t>
                      </a:r>
                      <a:endParaRPr b="1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F7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속성</a:t>
                      </a:r>
                      <a:endParaRPr/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F77"/>
                    </a:solidFill>
                  </a:tcPr>
                </a:tc>
              </a:tr>
              <a:tr h="401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고객ID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각 고객의 고유 ID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문자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검사구분(가입 사전검사)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혈액검사 / 일반검진 으로 분류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문자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1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판정결과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재검 / 승인으로 분류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문자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성별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남자 1, 여자 2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범주(숫자)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1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연령(보험 가입시점)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가입 당시의 연령(5단위 X)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계약보험ID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가입자가 계약한 보험에 대한 ID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문자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1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보험가입진단일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보험을 가입한 날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날짜(숫자)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보험상품ID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고객이 가입한 보험 상품의 ID (상품 고유번호)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문자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1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보험상품명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고객이 가입한 상품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문자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청구번호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가입자가 청구하는 경우 해당 청구 건수를 묶은 고유 번호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문자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1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청구서순번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청구 번호 안에 존재하는 청구 내역(입원, 약, 수술 등)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주상병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가입자가 진료 기간 중 진단이나 치료 횟수가 가장 빈번한 질환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문자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29" name="Google Shape;229;p35"/>
          <p:cNvSpPr/>
          <p:nvPr/>
        </p:nvSpPr>
        <p:spPr>
          <a:xfrm>
            <a:off x="591911" y="179874"/>
            <a:ext cx="6096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2C303A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수집 데이터 항목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Malgun Gothic"/>
              <a:buChar char="-"/>
            </a:pPr>
            <a:r>
              <a:rPr b="1" lang="en-US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보험 청구 / 지급 정보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/>
          <p:nvPr/>
        </p:nvSpPr>
        <p:spPr>
          <a:xfrm>
            <a:off x="6147594" y="3836700"/>
            <a:ext cx="40638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35" name="Google Shape;235;p36"/>
          <p:cNvGraphicFramePr/>
          <p:nvPr/>
        </p:nvGraphicFramePr>
        <p:xfrm>
          <a:off x="902371" y="114933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{FEED28A8-E712-4CB0-B9CD-72E2E656C299}</a:tableStyleId>
              </a:tblPr>
              <a:tblGrid>
                <a:gridCol w="1930775"/>
                <a:gridCol w="5389350"/>
                <a:gridCol w="1252150"/>
              </a:tblGrid>
              <a:tr h="458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의미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F7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설명</a:t>
                      </a:r>
                      <a:endParaRPr b="1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F7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속성</a:t>
                      </a:r>
                      <a:endParaRPr/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F77"/>
                    </a:solidFill>
                  </a:tcPr>
                </a:tc>
              </a:tr>
              <a:tr h="40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상병코드1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중요도 1위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문자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</a:tr>
              <a:tr h="40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상병코드2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중요도 2위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문자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상병코드3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중요도 3위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문자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</a:tr>
              <a:tr h="40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진단유형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외래 (24시간 미만) / 입원 (24시간 이상 입원)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문자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진단시작일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day-month-year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날짜(숫자)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</a:tr>
              <a:tr h="40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진단종료일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day-month-year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날짜(숫자)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진단기간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(진단 종료일 - 시작일) + 1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</a:tr>
              <a:tr h="40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보험청구금액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청구액이 없는 경우는 정액 담보(예: 입원일당)로 지급한 경우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보험지급금액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청구번호별 총 지급금액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</a:tr>
              <a:tr h="40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보험금지급일자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day-month-year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날짜(숫자)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보험상품 가입기간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단위 : 월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</a:tr>
              <a:tr h="40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누적 납입 보험료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보험상품 가입기간 x 기본 보험료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36" name="Google Shape;236;p36"/>
          <p:cNvSpPr/>
          <p:nvPr/>
        </p:nvSpPr>
        <p:spPr>
          <a:xfrm>
            <a:off x="591911" y="179874"/>
            <a:ext cx="6096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2C303A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수집 데이터 항목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Malgun Gothic"/>
              <a:buChar char="-"/>
            </a:pPr>
            <a:r>
              <a:rPr b="1" lang="en-US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보험 청구 / 지급 정보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/>
          <p:nvPr/>
        </p:nvSpPr>
        <p:spPr>
          <a:xfrm>
            <a:off x="6147594" y="3836700"/>
            <a:ext cx="40638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2" name="Google Shape;242;p37"/>
          <p:cNvGraphicFramePr/>
          <p:nvPr/>
        </p:nvGraphicFramePr>
        <p:xfrm>
          <a:off x="902371" y="114938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{FEED28A8-E712-4CB0-B9CD-72E2E656C299}</a:tableStyleId>
              </a:tblPr>
              <a:tblGrid>
                <a:gridCol w="1930775"/>
                <a:gridCol w="5399300"/>
                <a:gridCol w="1242200"/>
              </a:tblGrid>
              <a:tr h="46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의미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F7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설명</a:t>
                      </a:r>
                      <a:endParaRPr b="1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F7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속성</a:t>
                      </a:r>
                      <a:endParaRPr/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F77"/>
                    </a:solidFill>
                  </a:tcPr>
                </a:tc>
              </a:tr>
              <a:tr h="480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검진자일련번호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일련번호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</a:tr>
              <a:tr h="480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성별코드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남자 1, 여자 2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범주(숫자)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80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연령대(5살 단위)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총 14개 그룹 (20세~84세까지, 85세 이상은 85+)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문자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</a:tr>
              <a:tr h="480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신장(5Cm단위)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검진자의 키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범주(숫자)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80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체중(5Kg 단위)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검진자의 몸무게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범주(숫자)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</a:tr>
              <a:tr h="480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허리둘레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검진자의 허리둘레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80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시력(좌) / 시력(우)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0.1~2.5 사이의 값으로 표기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</a:tr>
              <a:tr h="480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청력(좌) / 청력(우)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1(정상), 2(비정상)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80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수축기혈압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검진자의 최고 혈압 </a:t>
                      </a: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(120 미만이 정상)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</a:tr>
              <a:tr h="480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이완기 혈압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검진자의 최저 혈압 (80 미만이 정상)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43" name="Google Shape;243;p37"/>
          <p:cNvSpPr/>
          <p:nvPr/>
        </p:nvSpPr>
        <p:spPr>
          <a:xfrm>
            <a:off x="591911" y="179874"/>
            <a:ext cx="6096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2C303A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수집 데이터 항목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Malgun Gothic"/>
              <a:buChar char="-"/>
            </a:pPr>
            <a:r>
              <a:rPr b="1" lang="en-US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국민 건강 검진 결과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/>
        </p:nvSpPr>
        <p:spPr>
          <a:xfrm>
            <a:off x="6147594" y="3836700"/>
            <a:ext cx="40638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9" name="Google Shape;249;p38"/>
          <p:cNvGraphicFramePr/>
          <p:nvPr/>
        </p:nvGraphicFramePr>
        <p:xfrm>
          <a:off x="886171" y="114948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{FEED28A8-E712-4CB0-B9CD-72E2E656C299}</a:tableStyleId>
              </a:tblPr>
              <a:tblGrid>
                <a:gridCol w="1936800"/>
                <a:gridCol w="5416100"/>
                <a:gridCol w="1246100"/>
              </a:tblGrid>
              <a:tr h="45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의미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F7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설명</a:t>
                      </a:r>
                      <a:endParaRPr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F7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속성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F77"/>
                    </a:solidFill>
                  </a:tcPr>
                </a:tc>
              </a:tr>
              <a:tr h="402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식전혈당(공복혈당)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검진자 식사전 혈당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</a:tr>
              <a:tr h="402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총콜레스테롤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HDL + LDL + 중성지방(정상치 30~135mg/dL)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2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트리글리세라이드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흔히 중성지방으로 불림(정상치 30~135mg/dL)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</a:tr>
              <a:tr h="402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HDL 콜레스테롤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좋은 콜레스테롤(정상치 30~65mg/dL)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2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LDL 콜레스테롤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입자가 매우 큰 콜레스테롤(170mg/dL이상 고위험)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</a:tr>
              <a:tr h="402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혈색소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혈중 산소운반체, 수치가 낮으면 빈혈 유발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(정상치 남성 14.0~18.0 g/dl, 여성 12.0~16.0 g/dl)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2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혈청 크레아티닌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신장 기능의 지표 (정상치 0.8~1.7mg/dL)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</a:tr>
              <a:tr h="402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AST.SGOT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간 기능을 나타내는 혈액검사사의 수치(정상치 0~40IU/L)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2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ALT.SGPT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간 기능을 나타내는 혈액검사사의 수치(정상치 0~40IU/L)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</a:tr>
              <a:tr h="420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감마지티피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간 기능을 나타내는 혈액검사사의 수치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(정상치 남성 11~63IU/L, 여성 8~35IU/L)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2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흡연상태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1(피우지않는다), 2(이전에 피웠으니 끊었다), 3(현재도 피운다)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범주(숫자)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</a:tr>
              <a:tr h="402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음주여부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0(마시지 않는다), 1(마신다)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범주(숫자</a:t>
                      </a: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)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50" name="Google Shape;250;p38"/>
          <p:cNvSpPr/>
          <p:nvPr/>
        </p:nvSpPr>
        <p:spPr>
          <a:xfrm>
            <a:off x="591911" y="179874"/>
            <a:ext cx="6096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2C303A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수집 데이터 항목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Malgun Gothic"/>
              <a:buChar char="-"/>
            </a:pPr>
            <a:r>
              <a:rPr b="1" lang="en-US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국민 건강 검진 결과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/>
        </p:nvSpPr>
        <p:spPr>
          <a:xfrm>
            <a:off x="6147594" y="3836700"/>
            <a:ext cx="40638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56" name="Google Shape;256;p39"/>
          <p:cNvGraphicFramePr/>
          <p:nvPr/>
        </p:nvGraphicFramePr>
        <p:xfrm>
          <a:off x="902371" y="114961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{FEED28A8-E712-4CB0-B9CD-72E2E656C299}</a:tableStyleId>
              </a:tblPr>
              <a:tblGrid>
                <a:gridCol w="1930775"/>
                <a:gridCol w="5399300"/>
                <a:gridCol w="1242200"/>
              </a:tblGrid>
              <a:tr h="471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의미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F7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설명</a:t>
                      </a:r>
                      <a:endParaRPr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F7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속성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F77"/>
                    </a:solidFill>
                  </a:tcPr>
                </a:tc>
              </a:tr>
              <a:tr h="475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보험상품 ID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보험상품 ID는 보험 상품명에 1:1 대응이 됨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문자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5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보험상품명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보험상품 ID는 보험 상품명에 1:1 대응이 됨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문자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75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기본 보험료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계약 체결 시 매월 계속 납입하기로 한 월 보험료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7" name="Google Shape;257;p39"/>
          <p:cNvSpPr/>
          <p:nvPr/>
        </p:nvSpPr>
        <p:spPr>
          <a:xfrm>
            <a:off x="591911" y="179874"/>
            <a:ext cx="6096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2C303A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수집 데이터 항목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Malgun Gothic"/>
              <a:buChar char="-"/>
            </a:pPr>
            <a:r>
              <a:rPr b="1" lang="en-US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보험 상품별 보험료 </a:t>
            </a:r>
            <a:endParaRPr sz="1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 txBox="1"/>
          <p:nvPr/>
        </p:nvSpPr>
        <p:spPr>
          <a:xfrm>
            <a:off x="6147594" y="3836700"/>
            <a:ext cx="40638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63" name="Google Shape;263;p40"/>
          <p:cNvGraphicFramePr/>
          <p:nvPr/>
        </p:nvGraphicFramePr>
        <p:xfrm>
          <a:off x="902371" y="114961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{FEED28A8-E712-4CB0-B9CD-72E2E656C299}</a:tableStyleId>
              </a:tblPr>
              <a:tblGrid>
                <a:gridCol w="1930775"/>
                <a:gridCol w="5399300"/>
                <a:gridCol w="1242200"/>
              </a:tblGrid>
              <a:tr h="471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의미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F7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설명</a:t>
                      </a:r>
                      <a:endParaRPr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F7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속성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F77"/>
                    </a:solidFill>
                  </a:tcPr>
                </a:tc>
              </a:tr>
              <a:tr h="475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상병코드(3)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상병명(한국어)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문자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75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상병코드(4)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상병명(영어)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문자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5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상병명(한국어)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적용성별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문자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75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상병명(영어)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ex) Cholera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문자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5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적용성별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 : 남성 / 2: 여성 / NaN (결측치)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범주(숫자)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30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적용나이(상한)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15 20 55 24 5 NaN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</a:tr>
              <a:tr h="475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적용나이(하한)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15 10 8 40 20 NaN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64" name="Google Shape;264;p40"/>
          <p:cNvSpPr/>
          <p:nvPr/>
        </p:nvSpPr>
        <p:spPr>
          <a:xfrm>
            <a:off x="591911" y="179874"/>
            <a:ext cx="6096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2C303A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수집 데이터 항목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Malgun Gothic"/>
              <a:buChar char="-"/>
            </a:pPr>
            <a:r>
              <a:rPr b="1" lang="en-US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상병정보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1"/>
          <p:cNvSpPr txBox="1"/>
          <p:nvPr/>
        </p:nvSpPr>
        <p:spPr>
          <a:xfrm>
            <a:off x="6147594" y="3836700"/>
            <a:ext cx="40638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70" name="Google Shape;270;p41"/>
          <p:cNvGraphicFramePr/>
          <p:nvPr/>
        </p:nvGraphicFramePr>
        <p:xfrm>
          <a:off x="884621" y="122886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{FEED28A8-E712-4CB0-B9CD-72E2E656C299}</a:tableStyleId>
              </a:tblPr>
              <a:tblGrid>
                <a:gridCol w="2027175"/>
                <a:gridCol w="2084525"/>
                <a:gridCol w="2141950"/>
                <a:gridCol w="2084550"/>
                <a:gridCol w="2084550"/>
              </a:tblGrid>
              <a:tr h="550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항목</a:t>
                      </a:r>
                      <a:endParaRPr>
                        <a:solidFill>
                          <a:srgbClr val="FFFFFF"/>
                        </a:solidFill>
                        <a:latin typeface="Song Myung"/>
                        <a:ea typeface="Song Myung"/>
                        <a:cs typeface="Song Myung"/>
                        <a:sym typeface="Song Myung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F7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변수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F7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결측치</a:t>
                      </a:r>
                      <a:endParaRPr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F7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이상치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F7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파생변수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F77"/>
                    </a:solidFill>
                  </a:tcPr>
                </a:tc>
              </a:tr>
              <a:tr h="221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보험 가입 사전 승인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검진정보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데이터 :  insu_pre_review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고객 아이</a:t>
                      </a:r>
                      <a:r>
                        <a:rPr lang="en-US" sz="1200"/>
                        <a:t>디(customer_ID), 검사구분(review_cat), 판정결과(judge), 성별(gender), 연령(age) 등 다수(총 48개)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일반검진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 </a:t>
                      </a:r>
                      <a:r>
                        <a:rPr lang="en-US" sz="1200"/>
                        <a:t>- </a:t>
                      </a:r>
                      <a:r>
                        <a:rPr lang="en-US" sz="1200"/>
                        <a:t>가슴둘</a:t>
                      </a:r>
                      <a:r>
                        <a:rPr lang="en-US" sz="1200"/>
                        <a:t>레(bust) 1개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 - </a:t>
                      </a:r>
                      <a:r>
                        <a:rPr lang="en-US" sz="1200"/>
                        <a:t>허리둘레(waist) 1개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 - </a:t>
                      </a:r>
                      <a:r>
                        <a:rPr lang="en-US" sz="1200"/>
                        <a:t>맥박(pulse_count) 2개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혈액검사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en-US" sz="1200"/>
                        <a:t>크레아틴(bt_crea) 6030개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 - </a:t>
                      </a:r>
                      <a:r>
                        <a:rPr lang="en-US" sz="1200"/>
                        <a:t>혈색소(bt_hb) 3860개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 - </a:t>
                      </a:r>
                      <a:r>
                        <a:rPr lang="en-US" sz="1200"/>
                        <a:t>전 혈액중 적혈구 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   용적(bt_hct) 3860개</a:t>
                      </a:r>
                      <a:endParaRPr sz="1200"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…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(12개 변수에 결측치 다수 존재)</a:t>
                      </a:r>
                      <a:endParaRPr sz="1200"/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-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- </a:t>
                      </a:r>
                      <a:r>
                        <a:rPr lang="en-US"/>
                        <a:t>BMI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(비만도를 계산해 사전 심사 기준 재 정의에 활용 예정)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67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보험 청구/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지급정보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데이터 : insu_request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고객 아이디(customer_ID), </a:t>
                      </a:r>
                      <a:r>
                        <a:rPr lang="en-US" sz="1200"/>
                        <a:t>보험청구금액(insu_req_amount), 보험지급금액(insu_pay_amount) 등 다수 (총 24개)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 보험 지급 금액 : 52개 (insu_pay_amount)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대체 필요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-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- </a:t>
                      </a:r>
                      <a:r>
                        <a:rPr lang="en-US"/>
                        <a:t>월별 보험료 납부액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(</a:t>
                      </a:r>
                      <a:r>
                        <a:rPr lang="en-US" sz="1200"/>
                        <a:t>동일 보험 가입 고객의 할증 정도를 파악)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-</a:t>
                      </a:r>
                      <a:r>
                        <a:rPr lang="en-US"/>
                        <a:t>청구 대비 초과 지급액</a:t>
                      </a:r>
                      <a:endParaRPr/>
                    </a:p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-고객의 납입 대비 보험사의 지급액</a:t>
                      </a:r>
                      <a:endParaRPr/>
                    </a:p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(과다 지급 및 위험 고객군 심사 재정의에 활용)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71" name="Google Shape;271;p41"/>
          <p:cNvSpPr/>
          <p:nvPr/>
        </p:nvSpPr>
        <p:spPr>
          <a:xfrm>
            <a:off x="591911" y="179874"/>
            <a:ext cx="6096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2C303A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수집 데이터 항목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2"/>
          <p:cNvSpPr txBox="1"/>
          <p:nvPr/>
        </p:nvSpPr>
        <p:spPr>
          <a:xfrm>
            <a:off x="591900" y="5257800"/>
            <a:ext cx="8276700" cy="1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-"/>
            </a:pPr>
            <a:r>
              <a:rPr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맥박(pulse_count)과 다른 변수 간</a:t>
            </a:r>
            <a:r>
              <a:rPr b="1"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상관관계를 분석</a:t>
            </a:r>
            <a:r>
              <a:rPr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하여 상관관계가 큰 변수가 존재한다면 그 변수를 기준으로 맥박의 평균값을 구해 대체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-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맥박(pulse_count) 결측치 대체를  위해 상관관계를 분석했으나 다른 변수와 </a:t>
            </a:r>
            <a:r>
              <a:rPr b="1" lang="en-US">
                <a:latin typeface="Malgun Gothic"/>
                <a:ea typeface="Malgun Gothic"/>
                <a:cs typeface="Malgun Gothic"/>
                <a:sym typeface="Malgun Gothic"/>
              </a:rPr>
              <a:t>큰 상관관계가 없음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-"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따라서 전체 데이터 </a:t>
            </a:r>
            <a:r>
              <a:rPr b="1" lang="en-US">
                <a:latin typeface="Malgun Gothic"/>
                <a:ea typeface="Malgun Gothic"/>
                <a:cs typeface="Malgun Gothic"/>
                <a:sym typeface="Malgun Gothic"/>
              </a:rPr>
              <a:t>맥박의 평균값 69로 결측치 대체 계획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7" name="Google Shape;277;p42"/>
          <p:cNvSpPr/>
          <p:nvPr/>
        </p:nvSpPr>
        <p:spPr>
          <a:xfrm>
            <a:off x="591911" y="179874"/>
            <a:ext cx="6096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2C303A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결측치 대체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Malgun Gothic"/>
              <a:buChar char="-"/>
            </a:pPr>
            <a:r>
              <a:rPr b="1" lang="en-US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일반검진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8" name="Google Shape;27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75" y="1404412"/>
            <a:ext cx="7703343" cy="359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2"/>
          <p:cNvSpPr/>
          <p:nvPr/>
        </p:nvSpPr>
        <p:spPr>
          <a:xfrm>
            <a:off x="7271400" y="1424475"/>
            <a:ext cx="1182900" cy="35583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3"/>
          <p:cNvSpPr/>
          <p:nvPr/>
        </p:nvSpPr>
        <p:spPr>
          <a:xfrm>
            <a:off x="591911" y="179874"/>
            <a:ext cx="6096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2C303A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b="1" i="1" lang="en-US" sz="2800">
                <a:solidFill>
                  <a:srgbClr val="2C303A"/>
                </a:solidFill>
                <a:latin typeface="Malgun Gothic"/>
                <a:ea typeface="Malgun Gothic"/>
                <a:cs typeface="Malgun Gothic"/>
                <a:sym typeface="Malgun Gothic"/>
              </a:rPr>
              <a:t>. 결측치 확인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303A"/>
              </a:buClr>
              <a:buSzPts val="1400"/>
              <a:buFont typeface="Malgun Gothic"/>
              <a:buChar char="-"/>
            </a:pPr>
            <a:r>
              <a:rPr b="1" i="1" lang="en-US">
                <a:solidFill>
                  <a:srgbClr val="2C303A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보험청구 / 지급 정보 : 52개</a:t>
            </a:r>
            <a:endParaRPr b="1" i="1" sz="2800">
              <a:solidFill>
                <a:srgbClr val="2C303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5" name="Google Shape;285;p43"/>
          <p:cNvPicPr preferRelativeResize="0"/>
          <p:nvPr/>
        </p:nvPicPr>
        <p:blipFill rotWithShape="1">
          <a:blip r:embed="rId3">
            <a:alphaModFix/>
          </a:blip>
          <a:srcRect b="44665" l="378" r="0" t="0"/>
          <a:stretch/>
        </p:blipFill>
        <p:spPr>
          <a:xfrm>
            <a:off x="949550" y="1821150"/>
            <a:ext cx="9954951" cy="299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3"/>
          <p:cNvSpPr/>
          <p:nvPr/>
        </p:nvSpPr>
        <p:spPr>
          <a:xfrm>
            <a:off x="8326250" y="1759075"/>
            <a:ext cx="964200" cy="3114300"/>
          </a:xfrm>
          <a:prstGeom prst="frame">
            <a:avLst>
              <a:gd fmla="val 7998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3"/>
          <p:cNvSpPr txBox="1"/>
          <p:nvPr/>
        </p:nvSpPr>
        <p:spPr>
          <a:xfrm>
            <a:off x="887700" y="1402650"/>
            <a:ext cx="113043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Malgun Gothic"/>
                <a:ea typeface="Malgun Gothic"/>
                <a:cs typeface="Malgun Gothic"/>
                <a:sym typeface="Malgun Gothic"/>
              </a:rPr>
              <a:t>고객 id   보험명       청구id                             청구번호    상병코드                        진단구</a:t>
            </a:r>
            <a:r>
              <a:rPr b="1" lang="en-US">
                <a:latin typeface="Malgun Gothic"/>
                <a:ea typeface="Malgun Gothic"/>
                <a:cs typeface="Malgun Gothic"/>
                <a:sym typeface="Malgun Gothic"/>
              </a:rPr>
              <a:t>분, 기간  </a:t>
            </a:r>
            <a:r>
              <a:rPr b="1" lang="en-US">
                <a:latin typeface="Malgun Gothic"/>
                <a:ea typeface="Malgun Gothic"/>
                <a:cs typeface="Malgun Gothic"/>
                <a:sym typeface="Malgun Gothic"/>
              </a:rPr>
              <a:t>청구금액     지급금액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88" name="Google Shape;288;p43"/>
          <p:cNvCxnSpPr>
            <a:stCxn id="286" idx="2"/>
          </p:cNvCxnSpPr>
          <p:nvPr/>
        </p:nvCxnSpPr>
        <p:spPr>
          <a:xfrm rot="5400000">
            <a:off x="8028500" y="4656925"/>
            <a:ext cx="563400" cy="9963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" name="Google Shape;289;p43"/>
          <p:cNvSpPr txBox="1"/>
          <p:nvPr/>
        </p:nvSpPr>
        <p:spPr>
          <a:xfrm>
            <a:off x="4851150" y="5138475"/>
            <a:ext cx="32250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"/>
                <a:ea typeface="Nanum Gothic"/>
                <a:cs typeface="Nanum Gothic"/>
                <a:sym typeface="Nanum Gothic"/>
              </a:rPr>
              <a:t>&lt;" 지급 금액 결측치 "&gt;</a:t>
            </a:r>
            <a:endParaRPr b="1"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/>
          <p:nvPr/>
        </p:nvSpPr>
        <p:spPr>
          <a:xfrm>
            <a:off x="929675" y="1149475"/>
            <a:ext cx="3095700" cy="23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rPr>
              <a:t>1.  추진 배경</a:t>
            </a:r>
            <a:endParaRPr sz="2000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rPr>
              <a:t>2.  데이터 수집계획</a:t>
            </a:r>
            <a:endParaRPr sz="2000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rPr>
              <a:t>3.  수집 데이터 항목</a:t>
            </a:r>
            <a:endParaRPr sz="2000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Nanum Gothic"/>
                <a:ea typeface="Nanum Gothic"/>
                <a:cs typeface="Nanum Gothic"/>
                <a:sym typeface="Nanum Gothic"/>
              </a:rPr>
              <a:t>4. 결측치 확인</a:t>
            </a:r>
            <a:endParaRPr sz="2000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5" name="Google Shape;165;p26"/>
          <p:cNvSpPr/>
          <p:nvPr/>
        </p:nvSpPr>
        <p:spPr>
          <a:xfrm>
            <a:off x="591911" y="179874"/>
            <a:ext cx="6096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2C303A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4"/>
          <p:cNvSpPr/>
          <p:nvPr/>
        </p:nvSpPr>
        <p:spPr>
          <a:xfrm>
            <a:off x="591911" y="179874"/>
            <a:ext cx="6096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2C303A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r>
              <a:rPr b="1" i="1" lang="en-US" sz="2800">
                <a:solidFill>
                  <a:srgbClr val="2C303A"/>
                </a:solidFill>
                <a:latin typeface="Malgun Gothic"/>
                <a:ea typeface="Malgun Gothic"/>
                <a:cs typeface="Malgun Gothic"/>
                <a:sym typeface="Malgun Gothic"/>
              </a:rPr>
              <a:t>. 결측치 확인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303A"/>
              </a:buClr>
              <a:buSzPts val="1400"/>
              <a:buFont typeface="Malgun Gothic"/>
              <a:buChar char="-"/>
            </a:pPr>
            <a:r>
              <a:rPr b="1" i="1" lang="en-US">
                <a:solidFill>
                  <a:srgbClr val="2C303A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보험청구 / 지급 정보 예시(</a:t>
            </a:r>
            <a:r>
              <a:rPr b="1" i="1"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주상병 k80, 건강보험인 고객을 도출함)</a:t>
            </a:r>
            <a:endParaRPr b="1" i="1" sz="2800">
              <a:solidFill>
                <a:srgbClr val="2C303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95" name="Google Shape;295;p44"/>
          <p:cNvGrpSpPr/>
          <p:nvPr/>
        </p:nvGrpSpPr>
        <p:grpSpPr>
          <a:xfrm>
            <a:off x="903155" y="2435061"/>
            <a:ext cx="10124277" cy="1859776"/>
            <a:chOff x="903150" y="1670750"/>
            <a:chExt cx="8587173" cy="1038575"/>
          </a:xfrm>
        </p:grpSpPr>
        <p:pic>
          <p:nvPicPr>
            <p:cNvPr id="296" name="Google Shape;296;p44"/>
            <p:cNvPicPr preferRelativeResize="0"/>
            <p:nvPr/>
          </p:nvPicPr>
          <p:blipFill rotWithShape="1">
            <a:blip r:embed="rId3">
              <a:alphaModFix/>
            </a:blip>
            <a:srcRect b="0" l="54914" r="22384" t="0"/>
            <a:stretch/>
          </p:blipFill>
          <p:spPr>
            <a:xfrm>
              <a:off x="6651324" y="1670750"/>
              <a:ext cx="2838999" cy="1038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p44"/>
            <p:cNvPicPr preferRelativeResize="0"/>
            <p:nvPr/>
          </p:nvPicPr>
          <p:blipFill rotWithShape="1">
            <a:blip r:embed="rId3">
              <a:alphaModFix/>
            </a:blip>
            <a:srcRect b="0" l="0" r="54037" t="0"/>
            <a:stretch/>
          </p:blipFill>
          <p:spPr>
            <a:xfrm>
              <a:off x="903150" y="1670750"/>
              <a:ext cx="5748174" cy="10385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8" name="Google Shape;298;p44"/>
          <p:cNvSpPr txBox="1"/>
          <p:nvPr/>
        </p:nvSpPr>
        <p:spPr>
          <a:xfrm>
            <a:off x="903150" y="1149475"/>
            <a:ext cx="7354200" cy="15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Malgun Gothic"/>
                <a:ea typeface="Malgun Gothic"/>
                <a:cs typeface="Malgun Gothic"/>
                <a:sym typeface="Malgun Gothic"/>
              </a:rPr>
              <a:t>대체 방법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AutoNum type="arabicPeriod"/>
            </a:pPr>
            <a:r>
              <a:rPr b="1" lang="en-US">
                <a:latin typeface="Malgun Gothic"/>
                <a:ea typeface="Malgun Gothic"/>
                <a:cs typeface="Malgun Gothic"/>
                <a:sym typeface="Malgun Gothic"/>
              </a:rPr>
              <a:t>주상병, 보험 상품 종류, 고객, 청구 id를 기준으로 공통점을 도출에 대체값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AutoNum type="arabicPeriod"/>
            </a:pPr>
            <a:r>
              <a:rPr b="1" lang="en-US">
                <a:latin typeface="Malgun Gothic"/>
                <a:ea typeface="Malgun Gothic"/>
                <a:cs typeface="Malgun Gothic"/>
                <a:sym typeface="Malgun Gothic"/>
              </a:rPr>
              <a:t>하나의 값이기 때문에 삭제 고려 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p44"/>
          <p:cNvSpPr/>
          <p:nvPr/>
        </p:nvSpPr>
        <p:spPr>
          <a:xfrm>
            <a:off x="9791475" y="4037875"/>
            <a:ext cx="1236000" cy="340500"/>
          </a:xfrm>
          <a:prstGeom prst="frame">
            <a:avLst>
              <a:gd fmla="val 7998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4"/>
          <p:cNvSpPr txBox="1"/>
          <p:nvPr/>
        </p:nvSpPr>
        <p:spPr>
          <a:xfrm>
            <a:off x="906675" y="1969950"/>
            <a:ext cx="113043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고객 id        사전 검사  검진  보험 종류                    청구 id                              주상병       상병코드 1   진단기간          청구금액          지급금액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1" name="Google Shape;30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6675" y="4459675"/>
            <a:ext cx="6499925" cy="2092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4"/>
          <p:cNvSpPr/>
          <p:nvPr/>
        </p:nvSpPr>
        <p:spPr>
          <a:xfrm>
            <a:off x="6304525" y="3958175"/>
            <a:ext cx="791400" cy="422100"/>
          </a:xfrm>
          <a:prstGeom prst="frame">
            <a:avLst>
              <a:gd fmla="val 7998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4"/>
          <p:cNvSpPr/>
          <p:nvPr/>
        </p:nvSpPr>
        <p:spPr>
          <a:xfrm>
            <a:off x="2344125" y="4652575"/>
            <a:ext cx="2928300" cy="1859700"/>
          </a:xfrm>
          <a:prstGeom prst="frame">
            <a:avLst>
              <a:gd fmla="val 3021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4" name="Google Shape;304;p44"/>
          <p:cNvCxnSpPr>
            <a:stCxn id="303" idx="3"/>
            <a:endCxn id="302" idx="2"/>
          </p:cNvCxnSpPr>
          <p:nvPr/>
        </p:nvCxnSpPr>
        <p:spPr>
          <a:xfrm flipH="1" rot="10800000">
            <a:off x="5272425" y="4380325"/>
            <a:ext cx="1427700" cy="12021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5" name="Google Shape;305;p44"/>
          <p:cNvSpPr txBox="1"/>
          <p:nvPr/>
        </p:nvSpPr>
        <p:spPr>
          <a:xfrm>
            <a:off x="3153025" y="733600"/>
            <a:ext cx="3151500" cy="17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0" name="Google Shape;310;p45"/>
          <p:cNvGraphicFramePr/>
          <p:nvPr/>
        </p:nvGraphicFramePr>
        <p:xfrm>
          <a:off x="1181100" y="1676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{53E8E062-9B40-4C00-B6AA-B0B9EFE68294}</a:tableStyleId>
              </a:tblPr>
              <a:tblGrid>
                <a:gridCol w="2204025"/>
              </a:tblGrid>
              <a:tr h="434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보험가입 사전 승인 검진정보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275" marB="18275" marR="18275" marL="18275" anchor="b">
                    <a:lnL cap="flat" cmpd="sng" w="952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5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고객아이</a:t>
                      </a:r>
                      <a:r>
                        <a:rPr lang="en-US"/>
                        <a:t>디(</a:t>
                      </a:r>
                      <a:r>
                        <a:rPr lang="en-US"/>
                        <a:t>customer_id)</a:t>
                      </a:r>
                      <a:endParaRPr/>
                    </a:p>
                  </a:txBody>
                  <a:tcPr marT="18275" marB="18275" marR="18275" marL="18275">
                    <a:lnL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  <a:tr h="177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성</a:t>
                      </a:r>
                      <a:r>
                        <a:rPr lang="en-US"/>
                        <a:t>별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연령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신장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체중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가슴둘레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허리둘레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혈압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혈액검사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판정결과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...</a:t>
                      </a:r>
                      <a:endParaRPr/>
                    </a:p>
                  </a:txBody>
                  <a:tcPr marT="18275" marB="18275" marR="18275" marL="18275">
                    <a:lnL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11" name="Google Shape;311;p45"/>
          <p:cNvGraphicFramePr/>
          <p:nvPr/>
        </p:nvGraphicFramePr>
        <p:xfrm>
          <a:off x="4305300" y="533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{53E8E062-9B40-4C00-B6AA-B0B9EFE68294}</a:tableStyleId>
              </a:tblPr>
              <a:tblGrid>
                <a:gridCol w="2204025"/>
              </a:tblGrid>
              <a:tr h="434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보험 청구/ 지급 정보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275" marB="18275" marR="18275" marL="18275" anchor="b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4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청구 번호 + 청구서 순번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(req_id + req_id_seq)</a:t>
                      </a:r>
                      <a:endParaRPr/>
                    </a:p>
                  </a:txBody>
                  <a:tcPr marT="18275" marB="18275" marR="18275" marL="18275">
                    <a:lnL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7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고객 아이디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검사구</a:t>
                      </a:r>
                      <a:r>
                        <a:rPr lang="en-US"/>
                        <a:t>분(혈액/일반 검진)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판정결과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성별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보험 상품 아이디(FK)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주상병(FK)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상병코드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...</a:t>
                      </a:r>
                      <a:endParaRPr/>
                    </a:p>
                  </a:txBody>
                  <a:tcPr marT="18275" marB="18275" marR="18275" marL="18275">
                    <a:lnL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12" name="Google Shape;312;p45"/>
          <p:cNvGraphicFramePr/>
          <p:nvPr/>
        </p:nvGraphicFramePr>
        <p:xfrm>
          <a:off x="4305300" y="3429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{53E8E062-9B40-4C00-B6AA-B0B9EFE68294}</a:tableStyleId>
              </a:tblPr>
              <a:tblGrid>
                <a:gridCol w="2204025"/>
              </a:tblGrid>
              <a:tr h="434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국민 건강검진 결과(표본)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275" marB="18275" marR="18275" marL="18275" anchor="b">
                    <a:lnL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5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검진자일련번</a:t>
                      </a:r>
                      <a:r>
                        <a:rPr lang="en-US"/>
                        <a:t>호(no)</a:t>
                      </a:r>
                      <a:endParaRPr/>
                    </a:p>
                  </a:txBody>
                  <a:tcPr marT="18275" marB="18275" marR="18275" marL="18275">
                    <a:lnL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7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성</a:t>
                      </a:r>
                      <a:r>
                        <a:rPr lang="en-US"/>
                        <a:t>별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연령(5단위)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신장(5단위)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체중(5단위)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허리둘레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혈액검사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8275" marB="18275" marR="18275" marL="18275">
                    <a:lnL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13" name="Google Shape;313;p45"/>
          <p:cNvGraphicFramePr/>
          <p:nvPr/>
        </p:nvGraphicFramePr>
        <p:xfrm>
          <a:off x="7658100" y="533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{53E8E062-9B40-4C00-B6AA-B0B9EFE68294}</a:tableStyleId>
              </a:tblPr>
              <a:tblGrid>
                <a:gridCol w="2204025"/>
              </a:tblGrid>
              <a:tr h="434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보험 상품별 보험료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275" marB="18275" marR="18275" marL="18275" anchor="b">
                    <a:lnL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4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보험 상품 아이</a:t>
                      </a:r>
                      <a:r>
                        <a:rPr lang="en-US"/>
                        <a:t>디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(insu_prod_id)</a:t>
                      </a:r>
                      <a:endParaRPr/>
                    </a:p>
                  </a:txBody>
                  <a:tcPr marT="18275" marB="18275" marR="18275" marL="18275">
                    <a:lnL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7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보험 상품명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기본 보험료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...</a:t>
                      </a:r>
                      <a:endParaRPr/>
                    </a:p>
                  </a:txBody>
                  <a:tcPr marT="18275" marB="18275" marR="18275" marL="18275">
                    <a:lnL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14" name="Google Shape;314;p45"/>
          <p:cNvGraphicFramePr/>
          <p:nvPr/>
        </p:nvGraphicFramePr>
        <p:xfrm>
          <a:off x="7658100" y="3429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{53E8E062-9B40-4C00-B6AA-B0B9EFE68294}</a:tableStyleId>
              </a:tblPr>
              <a:tblGrid>
                <a:gridCol w="2204025"/>
              </a:tblGrid>
              <a:tr h="434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상병 정보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275" marB="18275" marR="18275" marL="18275" anchor="b">
                    <a:lnL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4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상병 코드 3+ 상병코드 4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(sick_cd_3+sick_cd_4)</a:t>
                      </a:r>
                      <a:endParaRPr/>
                    </a:p>
                  </a:txBody>
                  <a:tcPr marT="18275" marB="18275" marR="18275" marL="18275">
                    <a:lnL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7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상병</a:t>
                      </a:r>
                      <a:r>
                        <a:rPr lang="en-US"/>
                        <a:t>명(한국어)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상병명(영어)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적용성별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적용나이(상한)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적용나이(하한)</a:t>
                      </a:r>
                      <a:endParaRPr/>
                    </a:p>
                  </a:txBody>
                  <a:tcPr marT="18275" marB="18275" marR="18275" marL="18275">
                    <a:lnL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315" name="Google Shape;315;p45"/>
          <p:cNvCxnSpPr/>
          <p:nvPr/>
        </p:nvCxnSpPr>
        <p:spPr>
          <a:xfrm flipH="1" rot="10800000">
            <a:off x="3385125" y="1593900"/>
            <a:ext cx="894000" cy="689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" name="Google Shape;316;p45"/>
          <p:cNvCxnSpPr/>
          <p:nvPr/>
        </p:nvCxnSpPr>
        <p:spPr>
          <a:xfrm rot="10800000">
            <a:off x="3377925" y="3377625"/>
            <a:ext cx="920100" cy="140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45"/>
          <p:cNvCxnSpPr/>
          <p:nvPr/>
        </p:nvCxnSpPr>
        <p:spPr>
          <a:xfrm flipH="1" rot="10800000">
            <a:off x="6527700" y="1128850"/>
            <a:ext cx="1119600" cy="1186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45"/>
          <p:cNvCxnSpPr/>
          <p:nvPr/>
        </p:nvCxnSpPr>
        <p:spPr>
          <a:xfrm>
            <a:off x="6521050" y="2695625"/>
            <a:ext cx="1140900" cy="1318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3" name="Google Shape;323;p46"/>
          <p:cNvGraphicFramePr/>
          <p:nvPr/>
        </p:nvGraphicFramePr>
        <p:xfrm>
          <a:off x="1163004" y="8521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{FEED28A8-E712-4CB0-B9CD-72E2E656C299}</a:tableStyleId>
              </a:tblPr>
              <a:tblGrid>
                <a:gridCol w="2365475"/>
                <a:gridCol w="1560650"/>
                <a:gridCol w="3169775"/>
                <a:gridCol w="920025"/>
                <a:gridCol w="922100"/>
                <a:gridCol w="922100"/>
              </a:tblGrid>
              <a:tr h="3344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목적</a:t>
                      </a:r>
                      <a:endParaRPr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F77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분석방법</a:t>
                      </a:r>
                      <a:endParaRPr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F77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주요 내용</a:t>
                      </a:r>
                      <a:endParaRPr b="1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F77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담당자</a:t>
                      </a:r>
                      <a:endParaRPr b="1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F77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일정</a:t>
                      </a:r>
                      <a:endParaRPr b="1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F77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비고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F77"/>
                    </a:solidFill>
                  </a:tcPr>
                </a:tc>
              </a:tr>
              <a:tr h="334450">
                <a:tc vMerge="1"/>
                <a:tc vMerge="1"/>
                <a:tc vMerge="1"/>
                <a:tc vMerge="1"/>
                <a:tc vMerge="1"/>
                <a:tc vMerge="1"/>
              </a:tr>
              <a:tr h="317750"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전체 데이터의 분포 특성 및 변수간의 관련성을 확인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막대그래프 분석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범주형 변수의 분포 확인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김범수</a:t>
                      </a:r>
                      <a:endParaRPr/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2/22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</a:tr>
              <a:tr h="3288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히스토그램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연속</a:t>
                      </a: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형 변수의 분포 확인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김범수</a:t>
                      </a:r>
                      <a:endParaRPr/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2/22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909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Box Plot 분석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이상치 존재 및 데이터 분포 확인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김범수</a:t>
                      </a:r>
                      <a:endParaRPr/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2/22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</a:tr>
              <a:tr h="3396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상관분석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변수간 상관성 확인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김범수</a:t>
                      </a:r>
                      <a:endParaRPr/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2/22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705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전체적인 데이터의 층별화 확인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군집분석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검진(혈액, 일반), 성별, 분기에 따른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층별화 시 데이터 특성 확인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배향운</a:t>
                      </a:r>
                      <a:endParaRPr/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2/23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</a:tr>
              <a:tr h="4589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연관분석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가입된 보험들의 연관성 확인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김효진</a:t>
                      </a:r>
                      <a:endParaRPr/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2/23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96250"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영향인자 확인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다중회귀분석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목표 변수에 대해 영향을 주는 데이터 특성 확인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강지영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2/24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</a:tr>
              <a:tr h="464025">
                <a:tc vMerge="1"/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앙상블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분류 모델을 통한 주요 변수 확인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최지영</a:t>
                      </a:r>
                      <a:endParaRPr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2/24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64025">
                <a:tc vMerge="1"/>
                <a:tc vMerge="1"/>
                <a:tc vMerge="1"/>
                <a:tc vMerge="1"/>
                <a:tc vMerge="1"/>
                <a:tc vMerge="1"/>
              </a:tr>
              <a:tr h="100000">
                <a:tc vMerge="1"/>
                <a:tc vMerge="1"/>
                <a:tc vMerge="1"/>
                <a:tc vMerge="1"/>
                <a:tc vMerge="1"/>
                <a:tc vMerge="1"/>
              </a:tr>
              <a:tr h="496250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데이터 분석을 위한 시사점 도출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SVM/KNN/ANN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이산형 목표 변수를 잘 분류할 수 있는 모델 개발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양혜지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2/25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</a:tr>
              <a:tr h="464025">
                <a:tc vMerge="1"/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로지스틱 회귀분석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오분류율이 작은 분류모델 개발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정지성</a:t>
                      </a:r>
                      <a:endParaRPr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2/25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00000">
                <a:tc vMerge="1"/>
                <a:tc vMerge="1"/>
                <a:tc vMerge="1"/>
                <a:tc vMerge="1"/>
                <a:tc vMerge="1"/>
                <a:tc vMerge="1"/>
              </a:tr>
            </a:tbl>
          </a:graphicData>
        </a:graphic>
      </p:graphicFrame>
      <p:sp>
        <p:nvSpPr>
          <p:cNvPr id="324" name="Google Shape;324;p46"/>
          <p:cNvSpPr/>
          <p:nvPr/>
        </p:nvSpPr>
        <p:spPr>
          <a:xfrm>
            <a:off x="591911" y="179874"/>
            <a:ext cx="6096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2C303A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b="1" i="1" lang="en-US" sz="2800">
                <a:solidFill>
                  <a:srgbClr val="2C303A"/>
                </a:solidFill>
                <a:latin typeface="Malgun Gothic"/>
                <a:ea typeface="Malgun Gothic"/>
                <a:cs typeface="Malgun Gothic"/>
                <a:sym typeface="Malgun Gothic"/>
              </a:rPr>
              <a:t>. 잠재 고객 관점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9" name="Google Shape;329;p47"/>
          <p:cNvGraphicFramePr/>
          <p:nvPr/>
        </p:nvGraphicFramePr>
        <p:xfrm>
          <a:off x="1165946" y="85211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{FEED28A8-E712-4CB0-B9CD-72E2E656C299}</a:tableStyleId>
              </a:tblPr>
              <a:tblGrid>
                <a:gridCol w="2365475"/>
                <a:gridCol w="1560650"/>
                <a:gridCol w="3169775"/>
                <a:gridCol w="920025"/>
                <a:gridCol w="922100"/>
                <a:gridCol w="922100"/>
              </a:tblGrid>
              <a:tr h="3344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목적</a:t>
                      </a:r>
                      <a:endParaRPr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F77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분석방법</a:t>
                      </a:r>
                      <a:endParaRPr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F77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주요 내용</a:t>
                      </a:r>
                      <a:endParaRPr b="1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F77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담당자</a:t>
                      </a:r>
                      <a:endParaRPr b="1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F77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일정</a:t>
                      </a:r>
                      <a:endParaRPr b="1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F77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비고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F77"/>
                    </a:solidFill>
                  </a:tcPr>
                </a:tc>
              </a:tr>
              <a:tr h="334450">
                <a:tc vMerge="1"/>
                <a:tc vMerge="1"/>
                <a:tc vMerge="1"/>
                <a:tc vMerge="1"/>
                <a:tc vMerge="1"/>
                <a:tc vMerge="1"/>
              </a:tr>
              <a:tr h="317750"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전체 데이터의 분포 특성 및 변수간의 관련성을 확인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막대그래프</a:t>
                      </a: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분석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범주형 변수의 분포 확인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김범수</a:t>
                      </a:r>
                      <a:endParaRPr/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2/22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</a:tr>
              <a:tr h="3288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히스토그램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연속</a:t>
                      </a: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형 변수의 분포 확인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김범수</a:t>
                      </a:r>
                      <a:endParaRPr/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2/22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909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Box Plot 분석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이상치 존재 및 데이터 분포 확인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최지영</a:t>
                      </a:r>
                      <a:endParaRPr/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2/22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</a:tr>
              <a:tr h="3396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상관분석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변수간 상관성 확인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정지성</a:t>
                      </a:r>
                      <a:endParaRPr/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2/22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705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전체적인 데이터의 층별화 확인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군집분석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검진(혈액, 일반), 성별, 분기에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층별화 시 데이터 특성 확인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배향운</a:t>
                      </a:r>
                      <a:endParaRPr/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2/23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</a:tr>
              <a:tr h="4589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연관분석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가입된 보험들의 연관성 확인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김효진</a:t>
                      </a:r>
                      <a:endParaRPr/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2/23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64025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영향인자 확인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앙상블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분류 모델을 통한 주요 변수 확인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최지영</a:t>
                      </a:r>
                      <a:endParaRPr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2/24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</a:tr>
              <a:tr h="464025">
                <a:tc vMerge="1"/>
                <a:tc vMerge="1"/>
                <a:tc vMerge="1"/>
                <a:tc vMerge="1"/>
                <a:tc vMerge="1"/>
                <a:tc vMerge="1"/>
              </a:tr>
              <a:tr h="79825">
                <a:tc vMerge="1"/>
                <a:tc vMerge="1"/>
                <a:tc vMerge="1"/>
                <a:tc vMerge="1"/>
                <a:tc vMerge="1"/>
                <a:tc vMerge="1"/>
              </a:tr>
              <a:tr h="496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데이터 분석을 위한 시사점</a:t>
                      </a: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도출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다중회귀분석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연속형</a:t>
                      </a: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목표 변수를 잘 분류할 수 있는 모델 개발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MAE, MSE 등 여러 관점에서 오차 비교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양혜지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2/25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30" name="Google Shape;330;p47"/>
          <p:cNvSpPr/>
          <p:nvPr/>
        </p:nvSpPr>
        <p:spPr>
          <a:xfrm>
            <a:off x="591911" y="179874"/>
            <a:ext cx="6096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2C303A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r>
              <a:rPr b="1" i="1" lang="en-US" sz="2800">
                <a:solidFill>
                  <a:srgbClr val="2C303A"/>
                </a:solidFill>
                <a:latin typeface="Malgun Gothic"/>
                <a:ea typeface="Malgun Gothic"/>
                <a:cs typeface="Malgun Gothic"/>
                <a:sym typeface="Malgun Gothic"/>
              </a:rPr>
              <a:t>. 과다 지급 관점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8"/>
          <p:cNvSpPr txBox="1"/>
          <p:nvPr/>
        </p:nvSpPr>
        <p:spPr>
          <a:xfrm>
            <a:off x="6147594" y="3836700"/>
            <a:ext cx="40638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36" name="Google Shape;336;p48"/>
          <p:cNvGrpSpPr/>
          <p:nvPr/>
        </p:nvGrpSpPr>
        <p:grpSpPr>
          <a:xfrm>
            <a:off x="3687875" y="674125"/>
            <a:ext cx="7372900" cy="5428950"/>
            <a:chOff x="3611675" y="521725"/>
            <a:chExt cx="7372900" cy="5428950"/>
          </a:xfrm>
        </p:grpSpPr>
        <p:sp>
          <p:nvSpPr>
            <p:cNvPr id="337" name="Google Shape;337;p48"/>
            <p:cNvSpPr/>
            <p:nvPr/>
          </p:nvSpPr>
          <p:spPr>
            <a:xfrm>
              <a:off x="5932225" y="521725"/>
              <a:ext cx="2631300" cy="2631300"/>
            </a:xfrm>
            <a:prstGeom prst="ellipse">
              <a:avLst/>
            </a:prstGeom>
            <a:solidFill>
              <a:srgbClr val="07376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수익성</a:t>
              </a:r>
              <a:endParaRPr sz="3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338" name="Google Shape;338;p48"/>
            <p:cNvSpPr/>
            <p:nvPr/>
          </p:nvSpPr>
          <p:spPr>
            <a:xfrm>
              <a:off x="3611675" y="3414775"/>
              <a:ext cx="2535900" cy="2535900"/>
            </a:xfrm>
            <a:prstGeom prst="ellipse">
              <a:avLst/>
            </a:prstGeom>
            <a:solidFill>
              <a:srgbClr val="07376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B7B7B7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매출 증대</a:t>
              </a:r>
              <a:endParaRPr sz="1800">
                <a:solidFill>
                  <a:srgbClr val="B7B7B7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잠재 고객 분석</a:t>
              </a:r>
              <a:endParaRPr sz="3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339" name="Google Shape;339;p48"/>
            <p:cNvSpPr/>
            <p:nvPr/>
          </p:nvSpPr>
          <p:spPr>
            <a:xfrm>
              <a:off x="8448675" y="3414775"/>
              <a:ext cx="2535900" cy="2535900"/>
            </a:xfrm>
            <a:prstGeom prst="ellipse">
              <a:avLst/>
            </a:prstGeom>
            <a:solidFill>
              <a:srgbClr val="07376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CCCCC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비용 최소화</a:t>
              </a:r>
              <a:endParaRPr sz="1800">
                <a:solidFill>
                  <a:srgbClr val="CCCCCC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과다 지급</a:t>
              </a:r>
              <a:endParaRPr sz="30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cxnSp>
        <p:nvCxnSpPr>
          <p:cNvPr id="340" name="Google Shape;340;p48"/>
          <p:cNvCxnSpPr>
            <a:endCxn id="338" idx="7"/>
          </p:cNvCxnSpPr>
          <p:nvPr/>
        </p:nvCxnSpPr>
        <p:spPr>
          <a:xfrm flipH="1">
            <a:off x="5852401" y="2920049"/>
            <a:ext cx="541500" cy="1018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" name="Google Shape;341;p48"/>
          <p:cNvCxnSpPr>
            <a:stCxn id="337" idx="5"/>
            <a:endCxn id="339" idx="1"/>
          </p:cNvCxnSpPr>
          <p:nvPr/>
        </p:nvCxnSpPr>
        <p:spPr>
          <a:xfrm>
            <a:off x="8254380" y="2920080"/>
            <a:ext cx="642000" cy="1018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2" name="Google Shape;342;p48"/>
          <p:cNvSpPr/>
          <p:nvPr/>
        </p:nvSpPr>
        <p:spPr>
          <a:xfrm>
            <a:off x="591911" y="179874"/>
            <a:ext cx="6096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2C303A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r>
              <a:rPr b="1" i="1" lang="en-US" sz="2800">
                <a:solidFill>
                  <a:srgbClr val="2C303A"/>
                </a:solidFill>
                <a:latin typeface="Malgun Gothic"/>
                <a:ea typeface="Malgun Gothic"/>
                <a:cs typeface="Malgun Gothic"/>
                <a:sym typeface="Malgun Gothic"/>
              </a:rPr>
              <a:t>. 잠재고객 관점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/>
          <p:nvPr/>
        </p:nvSpPr>
        <p:spPr>
          <a:xfrm>
            <a:off x="591911" y="179874"/>
            <a:ext cx="6096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2C303A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추진 배경</a:t>
            </a:r>
            <a:endParaRPr sz="2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1" name="Google Shape;171;p27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625" y="2981751"/>
            <a:ext cx="4785174" cy="2800124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/>
        </p:nvSpPr>
        <p:spPr>
          <a:xfrm>
            <a:off x="1148225" y="1367425"/>
            <a:ext cx="2175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latin typeface="Nanum Gothic"/>
                <a:ea typeface="Nanum Gothic"/>
                <a:cs typeface="Nanum Gothic"/>
                <a:sym typeface="Nanum Gothic"/>
              </a:rPr>
              <a:t>생명 보험 </a:t>
            </a:r>
            <a:r>
              <a:rPr b="1" lang="en-US" sz="1500">
                <a:solidFill>
                  <a:srgbClr val="0B5394"/>
                </a:solidFill>
                <a:latin typeface="Nanum Gothic"/>
                <a:ea typeface="Nanum Gothic"/>
                <a:cs typeface="Nanum Gothic"/>
                <a:sym typeface="Nanum Gothic"/>
              </a:rPr>
              <a:t>업계</a:t>
            </a:r>
            <a:r>
              <a:rPr b="1" lang="en-US" sz="1500">
                <a:latin typeface="Nanum Gothic"/>
                <a:ea typeface="Nanum Gothic"/>
                <a:cs typeface="Nanum Gothic"/>
                <a:sym typeface="Nanum Gothic"/>
              </a:rPr>
              <a:t> 상황</a:t>
            </a:r>
            <a:endParaRPr b="1" sz="15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3" name="Google Shape;173;p27"/>
          <p:cNvSpPr txBox="1"/>
          <p:nvPr/>
        </p:nvSpPr>
        <p:spPr>
          <a:xfrm>
            <a:off x="1148225" y="1797769"/>
            <a:ext cx="3516900" cy="8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3495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Char char="-"/>
            </a:pPr>
            <a:r>
              <a:rPr lang="en-US" sz="1100">
                <a:latin typeface="Nanum Gothic"/>
                <a:ea typeface="Nanum Gothic"/>
                <a:cs typeface="Nanum Gothic"/>
                <a:sym typeface="Nanum Gothic"/>
              </a:rPr>
              <a:t>수입 보험료 계속 감소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3495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Char char="-"/>
            </a:pPr>
            <a:r>
              <a:rPr lang="en-US" sz="1100">
                <a:latin typeface="Nanum Gothic"/>
                <a:ea typeface="Nanum Gothic"/>
                <a:cs typeface="Nanum Gothic"/>
                <a:sym typeface="Nanum Gothic"/>
              </a:rPr>
              <a:t>영업력 지표인 초회 보험료 3년 사이 40.5% 급감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3495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Char char="-"/>
            </a:pPr>
            <a:r>
              <a:rPr lang="en-US" sz="1100">
                <a:latin typeface="Nanum Gothic"/>
                <a:ea typeface="Nanum Gothic"/>
                <a:cs typeface="Nanum Gothic"/>
                <a:sym typeface="Nanum Gothic"/>
              </a:rPr>
              <a:t>수입보험료는 감소했지만 지급보험금 증가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4" name="Google Shape;174;p27"/>
          <p:cNvSpPr txBox="1"/>
          <p:nvPr/>
        </p:nvSpPr>
        <p:spPr>
          <a:xfrm>
            <a:off x="7097672" y="1367425"/>
            <a:ext cx="36318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latin typeface="Nanum Gothic"/>
                <a:ea typeface="Nanum Gothic"/>
                <a:cs typeface="Nanum Gothic"/>
                <a:sym typeface="Nanum Gothic"/>
              </a:rPr>
              <a:t>포빅 생명</a:t>
            </a:r>
            <a:endParaRPr b="1" sz="15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75" name="Google Shape;175;p27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6150" y="3095275"/>
            <a:ext cx="4099950" cy="24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7"/>
          <p:cNvSpPr txBox="1"/>
          <p:nvPr/>
        </p:nvSpPr>
        <p:spPr>
          <a:xfrm>
            <a:off x="7097675" y="1797769"/>
            <a:ext cx="3516900" cy="8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3495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Char char="-"/>
            </a:pPr>
            <a:r>
              <a:rPr lang="en-US" sz="1100">
                <a:latin typeface="Nanum Gothic"/>
                <a:ea typeface="Nanum Gothic"/>
                <a:cs typeface="Nanum Gothic"/>
                <a:sym typeface="Nanum Gothic"/>
              </a:rPr>
              <a:t>2019년 초회보험료 5690억원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3495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Char char="-"/>
            </a:pPr>
            <a:r>
              <a:rPr lang="en-US" sz="1100">
                <a:latin typeface="Nanum Gothic"/>
                <a:ea typeface="Nanum Gothic"/>
                <a:cs typeface="Nanum Gothic"/>
                <a:sym typeface="Nanum Gothic"/>
              </a:rPr>
              <a:t>포빅 생명 또한 초회 보험료 감소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3495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Char char="-"/>
            </a:pPr>
            <a:r>
              <a:rPr lang="en-US" sz="1100">
                <a:latin typeface="Nanum Gothic"/>
                <a:ea typeface="Nanum Gothic"/>
                <a:cs typeface="Nanum Gothic"/>
                <a:sym typeface="Nanum Gothic"/>
              </a:rPr>
              <a:t>가입 거절 비율 18.9%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7" name="Google Shape;177;p27"/>
          <p:cNvSpPr txBox="1"/>
          <p:nvPr/>
        </p:nvSpPr>
        <p:spPr>
          <a:xfrm>
            <a:off x="966632" y="6363900"/>
            <a:ext cx="50808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Nanum Gothic"/>
                <a:ea typeface="Nanum Gothic"/>
                <a:cs typeface="Nanum Gothic"/>
                <a:sym typeface="Nanum Gothic"/>
              </a:rPr>
              <a:t>※ 초회 보험료: 신규 가입자가 낸 첫 보험료, 통상적으로 보험사의 영업력을 측정하는 척도로 사용됨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/>
          <p:nvPr/>
        </p:nvSpPr>
        <p:spPr>
          <a:xfrm>
            <a:off x="591911" y="179874"/>
            <a:ext cx="6096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2C303A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데이터 수집 계획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" name="Google Shape;183;p28"/>
          <p:cNvSpPr txBox="1"/>
          <p:nvPr/>
        </p:nvSpPr>
        <p:spPr>
          <a:xfrm>
            <a:off x="6147594" y="3836700"/>
            <a:ext cx="40638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84" name="Google Shape;184;p28"/>
          <p:cNvGraphicFramePr/>
          <p:nvPr/>
        </p:nvGraphicFramePr>
        <p:xfrm>
          <a:off x="902371" y="119823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{FEED28A8-E712-4CB0-B9CD-72E2E656C299}</a:tableStyleId>
              </a:tblPr>
              <a:tblGrid>
                <a:gridCol w="1265775"/>
                <a:gridCol w="1319400"/>
                <a:gridCol w="821225"/>
                <a:gridCol w="1425750"/>
                <a:gridCol w="1550250"/>
                <a:gridCol w="1301200"/>
                <a:gridCol w="1425750"/>
                <a:gridCol w="1425750"/>
              </a:tblGrid>
              <a:tr h="4257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잠재 원인</a:t>
                      </a:r>
                      <a:endParaRPr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F77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데이터 수집계획</a:t>
                      </a:r>
                      <a:endParaRPr b="1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F77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4257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데이터명</a:t>
                      </a:r>
                      <a:endParaRPr b="1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F7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속성</a:t>
                      </a:r>
                      <a:endParaRPr b="1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F7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발생주기</a:t>
                      </a:r>
                      <a:endParaRPr b="1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F7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수집방법</a:t>
                      </a:r>
                      <a:endParaRPr b="1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F7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담당자</a:t>
                      </a:r>
                      <a:endParaRPr b="1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F7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수집 가능성</a:t>
                      </a:r>
                      <a:endParaRPr b="1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F7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주요특성</a:t>
                      </a:r>
                      <a:endParaRPr b="1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F77"/>
                    </a:solidFill>
                  </a:tcPr>
                </a:tc>
              </a:tr>
              <a:tr h="5554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잘못된 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심사 기준</a:t>
                      </a:r>
                      <a:endParaRPr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개인 정보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범주형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일일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고객 정보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김범수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자가 진단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5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건강 정보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연속형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일일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고객 정보/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공공 데이터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양혜지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진단 결과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</a:tr>
              <a:tr h="5554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보험 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홍보 부족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분기별 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보험 가입률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연속형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분기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사내 데이터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정지성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자동 측정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5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자사 상품 인지도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범주형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반기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설문 조사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배향운</a:t>
                      </a:r>
                      <a:endParaRPr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△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수동 측정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</a:tr>
              <a:tr h="5554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가격 경쟁력 약화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자사 상품 가격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연속형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변동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사내 데이터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강지영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자동 측정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5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타사 상품 가격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연속형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변동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협조 요청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김효진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△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수동 측정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</a:tr>
              <a:tr h="5554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보험료 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과다 지급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납입액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연속형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수시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사내 데이터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김범수</a:t>
                      </a:r>
                      <a:endParaRPr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자동 측정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5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지급액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연속형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수시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사내 데이터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최지영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자동 측정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/>
          <p:nvPr/>
        </p:nvSpPr>
        <p:spPr>
          <a:xfrm>
            <a:off x="591911" y="179874"/>
            <a:ext cx="6096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2C303A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수집 데이터 항목</a:t>
            </a:r>
            <a:endParaRPr b="1"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" name="Google Shape;190;p29"/>
          <p:cNvSpPr txBox="1"/>
          <p:nvPr/>
        </p:nvSpPr>
        <p:spPr>
          <a:xfrm>
            <a:off x="978425" y="1373250"/>
            <a:ext cx="6340800" cy="3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Char char="-"/>
            </a:pPr>
            <a:r>
              <a:rPr lang="en-US" sz="2400">
                <a:latin typeface="Nanum Gothic"/>
                <a:ea typeface="Nanum Gothic"/>
                <a:cs typeface="Nanum Gothic"/>
                <a:sym typeface="Nanum Gothic"/>
              </a:rPr>
              <a:t>보험 가입 사전 승인 검진 정보</a:t>
            </a:r>
            <a:endParaRPr sz="2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Char char="-"/>
            </a:pPr>
            <a:r>
              <a:rPr lang="en-US" sz="2400">
                <a:latin typeface="Nanum Gothic"/>
                <a:ea typeface="Nanum Gothic"/>
                <a:cs typeface="Nanum Gothic"/>
                <a:sym typeface="Nanum Gothic"/>
              </a:rPr>
              <a:t>보험 청구 / 지급 정보</a:t>
            </a:r>
            <a:endParaRPr sz="2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Char char="-"/>
            </a:pPr>
            <a:r>
              <a:rPr lang="en-US" sz="2400">
                <a:latin typeface="Nanum Gothic"/>
                <a:ea typeface="Nanum Gothic"/>
                <a:cs typeface="Nanum Gothic"/>
                <a:sym typeface="Nanum Gothic"/>
              </a:rPr>
              <a:t>국민 건강 검진 결과</a:t>
            </a:r>
            <a:endParaRPr sz="2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Char char="-"/>
            </a:pPr>
            <a:r>
              <a:rPr lang="en-US" sz="2400">
                <a:latin typeface="Nanum Gothic"/>
                <a:ea typeface="Nanum Gothic"/>
                <a:cs typeface="Nanum Gothic"/>
                <a:sym typeface="Nanum Gothic"/>
              </a:rPr>
              <a:t>보</a:t>
            </a:r>
            <a:r>
              <a:rPr lang="en-US" sz="2400">
                <a:latin typeface="Nanum Gothic"/>
                <a:ea typeface="Nanum Gothic"/>
                <a:cs typeface="Nanum Gothic"/>
                <a:sym typeface="Nanum Gothic"/>
              </a:rPr>
              <a:t>험 상품별 보험료</a:t>
            </a:r>
            <a:endParaRPr sz="2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Char char="-"/>
            </a:pPr>
            <a:r>
              <a:rPr lang="en-US" sz="2400">
                <a:latin typeface="Nanum Gothic"/>
                <a:ea typeface="Nanum Gothic"/>
                <a:cs typeface="Nanum Gothic"/>
                <a:sym typeface="Nanum Gothic"/>
              </a:rPr>
              <a:t>상병 정보 </a:t>
            </a:r>
            <a:endParaRPr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/>
        </p:nvSpPr>
        <p:spPr>
          <a:xfrm>
            <a:off x="6147594" y="3836700"/>
            <a:ext cx="40638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p30"/>
          <p:cNvSpPr/>
          <p:nvPr/>
        </p:nvSpPr>
        <p:spPr>
          <a:xfrm>
            <a:off x="591911" y="179874"/>
            <a:ext cx="6096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2C303A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수집 데이터 항목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Malgun Gothic"/>
              <a:buChar char="-"/>
            </a:pPr>
            <a:r>
              <a:rPr b="1" lang="en-US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보험 사전 승인정보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7" name="Google Shape;197;p30"/>
          <p:cNvGraphicFramePr/>
          <p:nvPr/>
        </p:nvGraphicFramePr>
        <p:xfrm>
          <a:off x="902371" y="114933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{FEED28A8-E712-4CB0-B9CD-72E2E656C299}</a:tableStyleId>
              </a:tblPr>
              <a:tblGrid>
                <a:gridCol w="1932600"/>
                <a:gridCol w="5404400"/>
                <a:gridCol w="1243375"/>
              </a:tblGrid>
              <a:tr h="47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의미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F7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설명</a:t>
                      </a:r>
                      <a:endParaRPr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F7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속성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F77"/>
                    </a:solidFill>
                  </a:tcPr>
                </a:tc>
              </a:tr>
              <a:tr h="477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고객ID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일련번호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문자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검사구분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혈액검사 / 일반검사 (가입 사전검사)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문자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77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판정결과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승인, 거절, 재검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문자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검사일자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검사일자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날짜(숫자)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77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성별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남자 1, 여자 2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범주(숫자)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연령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연령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77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신장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신장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체중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체중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77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가슴둘레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가슴둘레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</a:tr>
              <a:tr h="477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허리둘레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허리둘레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/>
        </p:nvSpPr>
        <p:spPr>
          <a:xfrm>
            <a:off x="6147594" y="3836700"/>
            <a:ext cx="40638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03" name="Google Shape;203;p31"/>
          <p:cNvGraphicFramePr/>
          <p:nvPr/>
        </p:nvGraphicFramePr>
        <p:xfrm>
          <a:off x="902371" y="114933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{FEED28A8-E712-4CB0-B9CD-72E2E656C299}</a:tableStyleId>
              </a:tblPr>
              <a:tblGrid>
                <a:gridCol w="1959325"/>
                <a:gridCol w="5479150"/>
                <a:gridCol w="1260600"/>
              </a:tblGrid>
              <a:tr h="467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의미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F7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설명</a:t>
                      </a:r>
                      <a:endParaRPr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F7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속성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F77"/>
                    </a:solidFill>
                  </a:tcPr>
                </a:tc>
              </a:tr>
              <a:tr h="681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PLAT.</a:t>
                      </a: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혈소판수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지혈 작용에 중요한 역할. 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1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RBC.</a:t>
                      </a: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적혈구수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4.2 ~ 5.4 x 1012/L /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81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WBC.</a:t>
                      </a: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백혈구수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4.000 - 10,000/mm3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1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RGPT.</a:t>
                      </a: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감마 GPT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간수</a:t>
                      </a: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치,</a:t>
                      </a: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0 - 40IU/L, 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81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SGOT~AST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0~40 IU/L 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1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SGPT~ALT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0~40 IU/L / 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81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TRIG.중성지방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150mg/dL 미만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4" name="Google Shape;204;p31"/>
          <p:cNvSpPr/>
          <p:nvPr/>
        </p:nvSpPr>
        <p:spPr>
          <a:xfrm>
            <a:off x="591911" y="179874"/>
            <a:ext cx="6096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2C303A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수집 데이터 항목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Malgun Gothic"/>
              <a:buChar char="-"/>
            </a:pPr>
            <a:r>
              <a:rPr b="1" lang="en-US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보험 사전 승인정보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/>
        </p:nvSpPr>
        <p:spPr>
          <a:xfrm>
            <a:off x="6147594" y="3836700"/>
            <a:ext cx="40638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0" name="Google Shape;210;p32"/>
          <p:cNvGraphicFramePr/>
          <p:nvPr/>
        </p:nvGraphicFramePr>
        <p:xfrm>
          <a:off x="886171" y="114948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{FEED28A8-E712-4CB0-B9CD-72E2E656C299}</a:tableStyleId>
              </a:tblPr>
              <a:tblGrid>
                <a:gridCol w="1935175"/>
                <a:gridCol w="5411550"/>
                <a:gridCol w="1245050"/>
              </a:tblGrid>
              <a:tr h="463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의미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F7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설명</a:t>
                      </a:r>
                      <a:endParaRPr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F7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속성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F77"/>
                    </a:solidFill>
                  </a:tcPr>
                </a:tc>
              </a:tr>
              <a:tr h="433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혈압(이완기)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정상 혈압 범주 : 80mmHg 미만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3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혈압(수축기)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정상 혈압 범주 : 120mmHg 미만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33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맥박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정상 맥박 범주 : 분당 60-100회 / 60회를 밑돌면 서맥, 100회를 넘기면 빈맥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3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총콜레스테롤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HDL + LDL + 중성지방(정상치 30~135mg/dL)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33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혈색소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혈중 산소운반체, 수치가 낮으면 빈혈 유발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(정상치 남성 14.0~18.0 g/dl, 여성 12.0~16.0 g/dl)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</a:tr>
              <a:tr h="460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적혈구 </a:t>
                      </a: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혈색소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정상 성인 남성 - 4.2~5.4 e12/L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정상 성인 여성 - 3.8~5.2 e12/L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33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혈청 크레아티닌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신장 기능의 지표 (정상치 0.8~1.7mg/dL)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</a:tr>
              <a:tr h="433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B 형 감염 항원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음성 / 양성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문자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33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전 혈액중 적혈구용적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남자 81 - 96 fl / 여자 79 - 95 fl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</a:tr>
              <a:tr h="433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적혈구 혈색소 농도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b">
                    <a:lnL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혈색소가 8 g/dL 가 넘거나 적혈구용적률이 24%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33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식전혈당(공복혈당)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100~125mg/dl 공복혈당장애(그 이상이면 당뇨)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</a:tr>
            </a:tbl>
          </a:graphicData>
        </a:graphic>
      </p:graphicFrame>
      <p:sp>
        <p:nvSpPr>
          <p:cNvPr id="211" name="Google Shape;211;p32"/>
          <p:cNvSpPr/>
          <p:nvPr/>
        </p:nvSpPr>
        <p:spPr>
          <a:xfrm>
            <a:off x="591911" y="179874"/>
            <a:ext cx="6096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2C303A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수집 데이터 항목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Malgun Gothic"/>
              <a:buChar char="-"/>
            </a:pPr>
            <a:r>
              <a:rPr b="1" lang="en-US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보험 사전 승인정보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6" name="Google Shape;216;p33"/>
          <p:cNvGraphicFramePr/>
          <p:nvPr/>
        </p:nvGraphicFramePr>
        <p:xfrm>
          <a:off x="902371" y="114933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{FEED28A8-E712-4CB0-B9CD-72E2E656C299}</a:tableStyleId>
              </a:tblPr>
              <a:tblGrid>
                <a:gridCol w="1933075"/>
                <a:gridCol w="5405750"/>
                <a:gridCol w="1243725"/>
              </a:tblGrid>
              <a:tr h="47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의미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F7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설명</a:t>
                      </a:r>
                      <a:endParaRPr b="1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F7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속성</a:t>
                      </a:r>
                      <a:endParaRPr/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F77"/>
                    </a:solidFill>
                  </a:tcPr>
                </a:tc>
              </a:tr>
              <a:tr h="489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판정결과 점수(합)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혈액검사에서 비정상으로 나온 개수 합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</a:tr>
              <a:tr h="493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혈압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(판정결과) </a:t>
                      </a: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0은 정상 1은 비정상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93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맥박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(판정결과) </a:t>
                      </a: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0은 정상 1은 비정상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</a:tr>
              <a:tr h="562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콜레스테롤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(판정결과) </a:t>
                      </a: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0은 정상 1은 비정상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62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혈청크레아티닌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(판정결과) </a:t>
                      </a: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0은 정상 1은 비정상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</a:tr>
              <a:tr h="562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공복 혈당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(판정결과) </a:t>
                      </a: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0은 정상 1은 비정상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93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혈색소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(판정결과) </a:t>
                      </a: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0은 정상 1은 비정상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</a:tr>
              <a:tr h="562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B형 간염 항원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(판정결과) </a:t>
                      </a: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0은 정상 1은 비정상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62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적혈구 용적(%)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(판정결과) </a:t>
                      </a:r>
                      <a:r>
                        <a:rPr lang="en-US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0은 정상 1</a:t>
                      </a: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은 비정상 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숫자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200" marB="7200" marR="7200" marL="720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EEF"/>
                    </a:solidFill>
                  </a:tcPr>
                </a:tc>
              </a:tr>
            </a:tbl>
          </a:graphicData>
        </a:graphic>
      </p:graphicFrame>
      <p:sp>
        <p:nvSpPr>
          <p:cNvPr id="217" name="Google Shape;217;p33"/>
          <p:cNvSpPr/>
          <p:nvPr/>
        </p:nvSpPr>
        <p:spPr>
          <a:xfrm>
            <a:off x="591911" y="179874"/>
            <a:ext cx="6096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2C303A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수집 데이터 항목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Malgun Gothic"/>
              <a:buChar char="-"/>
            </a:pPr>
            <a:r>
              <a:rPr b="1" lang="en-US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보험 사전 승인정보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